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7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394" autoAdjust="0"/>
  </p:normalViewPr>
  <p:slideViewPr>
    <p:cSldViewPr snapToGrid="0">
      <p:cViewPr varScale="1">
        <p:scale>
          <a:sx n="74" d="100"/>
          <a:sy n="74" d="100"/>
        </p:scale>
        <p:origin x="1176" y="29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9F8C0C9E-F991-4E7E-A3A9-E02FF2D88D79}" type="datetime1">
              <a:rPr lang="nl-NL" smtClean="0"/>
              <a:t>21-5-2025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9E9D563E-BCB2-465B-8A3C-AC86CE64F69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fld id="{6473DFD9-8E19-4618-8EEA-BBC9856091E5}" type="datetime1">
              <a:rPr lang="nl-NL" smtClean="0"/>
              <a:pPr/>
              <a:t>21-5-2025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l-NL"/>
            </a:defPPr>
          </a:lstStyle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l-NL"/>
            </a:def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8B990660-4B7D-4C11-96DB-B19FFA8CA9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589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93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254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2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614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8925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7479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8B990660-4B7D-4C11-96DB-B19FFA8CA93C}" type="slidenum">
              <a:rPr lang="nl-NL" noProof="0" smtClean="0"/>
              <a:t>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4534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nl-NL" sz="4000" b="1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nl-NL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nl-NL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nl-NL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nl-NL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nl-NL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nl-NL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nl-NL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nl-NL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nl-NL"/>
            </a:lvl1pPr>
          </a:lstStyle>
          <a:p>
            <a:pPr rtl="0"/>
            <a:r>
              <a:rPr lang="nl-NL"/>
              <a:t>Titel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nl-NL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nl-NL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nl-NL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nl-NL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nl-NL"/>
            </a:lvl1pPr>
          </a:lstStyle>
          <a:p>
            <a:pPr rtl="0"/>
            <a:r>
              <a:rPr lang="nl-NL"/>
              <a:t>Titel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nl-NL" sz="40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 </a:t>
            </a:r>
          </a:p>
          <a:p>
            <a:pPr lvl="3" rtl="0"/>
            <a:r>
              <a:rPr lang="nl-NL"/>
              <a:t>Vierde niveau </a:t>
            </a:r>
          </a:p>
          <a:p>
            <a:pPr lvl="4" rtl="0"/>
            <a:r>
              <a:rPr lang="nl-NL"/>
              <a:t>Vijfde niveau </a:t>
            </a:r>
          </a:p>
          <a:p>
            <a:pPr lvl="0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nl-NL" sz="40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grpSp>
        <p:nvGrpSpPr>
          <p:cNvPr id="815" name="Groe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nl-NL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nl-NL" sz="20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 </a:t>
            </a:r>
          </a:p>
          <a:p>
            <a:pPr lvl="3" rtl="0"/>
            <a:r>
              <a:rPr lang="nl-NL"/>
              <a:t>Vierde niveau </a:t>
            </a:r>
          </a:p>
          <a:p>
            <a:pPr lvl="4" rtl="0"/>
            <a:r>
              <a:rPr lang="nl-NL"/>
              <a:t>Vijfde niveau </a:t>
            </a:r>
          </a:p>
          <a:p>
            <a:pPr lvl="0" rt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nl-NL"/>
            </a:lvl1pPr>
          </a:lstStyle>
          <a:p>
            <a:pPr rtl="0"/>
            <a:r>
              <a:rPr lang="nl-NL"/>
              <a:t>Titel van presentatie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titel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nl-NL" sz="40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nl-NL" sz="2000"/>
            </a:lvl1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titel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nl-NL" sz="40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nl-NL" sz="2000"/>
            </a:lvl1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nl-NL" sz="2800"/>
            </a:lvl1pPr>
            <a:lvl2pPr marL="457200" indent="0">
              <a:buNone/>
              <a:defRPr lang="nl-NL" sz="2400"/>
            </a:lvl2pPr>
            <a:lvl3pPr marL="914400" indent="0">
              <a:buNone/>
              <a:defRPr lang="nl-NL" sz="2000"/>
            </a:lvl3pPr>
            <a:lvl4pPr marL="1371600" indent="0">
              <a:buNone/>
              <a:defRPr lang="nl-NL" sz="1800"/>
            </a:lvl4pPr>
            <a:lvl5pPr marL="1828800" indent="0">
              <a:buNone/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titel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nl-NL" sz="40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75" name="Tijdelijke aanduiding voor tekst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nl-NL" sz="2800"/>
            </a:lvl1pPr>
            <a:lvl2pPr marL="457200" indent="0">
              <a:lnSpc>
                <a:spcPts val="2400"/>
              </a:lnSpc>
              <a:buNone/>
              <a:defRPr lang="nl-NL" sz="2000"/>
            </a:lvl2pPr>
            <a:lvl3pPr marL="914400" indent="0">
              <a:lnSpc>
                <a:spcPts val="2400"/>
              </a:lnSpc>
              <a:buNone/>
              <a:defRPr lang="nl-NL" sz="2000"/>
            </a:lvl3pPr>
            <a:lvl4pPr marL="1371600" indent="0">
              <a:lnSpc>
                <a:spcPts val="2400"/>
              </a:lnSpc>
              <a:buNone/>
              <a:defRPr lang="nl-NL" sz="2000"/>
            </a:lvl4pPr>
            <a:lvl5pPr marL="1828800" indent="0">
              <a:lnSpc>
                <a:spcPts val="2400"/>
              </a:lnSpc>
              <a:buNone/>
              <a:defRPr lang="nl-NL" sz="2000"/>
            </a:lvl5pPr>
          </a:lstStyle>
          <a:p>
            <a:pPr lvl="0" rtl="0"/>
            <a:r>
              <a:rPr lang="nl-NL"/>
              <a:t>Klik om tekst toe te voegen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5pPr>
            <a:lvl6pPr marL="1600200">
              <a:defRPr lang="nl-NL"/>
            </a:lvl6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4" rtl="0"/>
            <a:r>
              <a:rPr lang="nl-NL"/>
              <a:t>Vierde niveau</a:t>
            </a:r>
          </a:p>
          <a:p>
            <a:pPr lvl="5" rtl="0"/>
            <a:r>
              <a:rPr lang="nl-NL"/>
              <a:t>Vijfde niveau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nl-NL"/>
            </a:lvl1pPr>
          </a:lstStyle>
          <a:p>
            <a:pPr rtl="0"/>
            <a:r>
              <a:rPr lang="nl-NL"/>
              <a:t>Titel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nl-NL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nl-NL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nl-NL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nl-NL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1" name="Tijdelijke aanduiding voor inhoud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nl-NL"/>
            </a:lvl1pPr>
          </a:lstStyle>
          <a:p>
            <a:pPr rtl="0"/>
            <a:r>
              <a:rPr lang="nl-NL"/>
              <a:t>Titel van presentatie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4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nl-NL" sz="2000"/>
            </a:lvl1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nl-NL" sz="280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nl-NL" sz="14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nl-NL"/>
            </a:lvl1pPr>
            <a:lvl2pPr>
              <a:spcBef>
                <a:spcPts val="0"/>
              </a:spcBef>
              <a:spcAft>
                <a:spcPts val="600"/>
              </a:spcAft>
              <a:defRPr lang="nl-NL"/>
            </a:lvl2pPr>
            <a:lvl3pPr>
              <a:spcBef>
                <a:spcPts val="0"/>
              </a:spcBef>
              <a:spcAft>
                <a:spcPts val="600"/>
              </a:spcAft>
              <a:defRPr lang="nl-NL"/>
            </a:lvl3pPr>
            <a:lvl4pPr>
              <a:spcBef>
                <a:spcPts val="0"/>
              </a:spcBef>
              <a:spcAft>
                <a:spcPts val="600"/>
              </a:spcAft>
              <a:defRPr lang="nl-NL" sz="2000"/>
            </a:lvl4pPr>
            <a:lvl5pPr>
              <a:spcBef>
                <a:spcPts val="0"/>
              </a:spcBef>
              <a:spcAft>
                <a:spcPts val="600"/>
              </a:spcAft>
              <a:defRPr lang="nl-NL" sz="2000"/>
            </a:lvl5pPr>
          </a:lstStyle>
          <a:p>
            <a:pPr lvl="0" rtl="0"/>
            <a:r>
              <a:rPr lang="nl-NL"/>
              <a:t>Klik om inhoud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nl-NL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Titel van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041" y="728300"/>
            <a:ext cx="5615189" cy="4977041"/>
          </a:xfrm>
        </p:spPr>
        <p:txBody>
          <a:bodyPr rtlCol="0">
            <a:normAutofit fontScale="90000"/>
          </a:bodyPr>
          <a:lstStyle>
            <a:defPPr>
              <a:defRPr lang="nl-NL"/>
            </a:defPPr>
          </a:lstStyle>
          <a:p>
            <a:r>
              <a:rPr lang="nl-NL" sz="4900" dirty="0"/>
              <a:t>Gezamenlijke Zienswijze Omgevingsvisie 2050</a:t>
            </a:r>
            <a:br>
              <a:rPr lang="nl-NL" sz="4900" dirty="0"/>
            </a:br>
            <a:br>
              <a:rPr lang="nl-NL" sz="4900" dirty="0"/>
            </a:br>
            <a:r>
              <a:rPr lang="nl-NL" sz="3600" dirty="0"/>
              <a:t>bewonersorganisaties</a:t>
            </a:r>
            <a:br>
              <a:rPr lang="nl-NL" sz="3600" dirty="0"/>
            </a:br>
            <a:r>
              <a:rPr lang="nl-NL" sz="3600" dirty="0"/>
              <a:t>stadsdeel Scheveningen</a:t>
            </a:r>
            <a:br>
              <a:rPr lang="nl-NL" sz="3600" dirty="0"/>
            </a:b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3600" dirty="0"/>
              <a:t>Waarom een (gezamenlijke) zienswijze?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39"/>
            <a:ext cx="8324089" cy="4341039"/>
          </a:xfrm>
        </p:spPr>
        <p:txBody>
          <a:bodyPr rtlCol="0">
            <a:normAutofit fontScale="92500" lnSpcReduction="20000"/>
          </a:bodyPr>
          <a:lstStyle>
            <a:defPPr>
              <a:defRPr lang="nl-NL"/>
            </a:defPPr>
          </a:lstStyle>
          <a:p>
            <a:pPr rtl="0">
              <a:lnSpc>
                <a:spcPct val="100000"/>
              </a:lnSpc>
            </a:pPr>
            <a:r>
              <a:rPr lang="nl-NL" sz="3100" b="1" dirty="0"/>
              <a:t>We nemen de gemeente serieus</a:t>
            </a:r>
          </a:p>
          <a:p>
            <a:pPr rtl="0">
              <a:lnSpc>
                <a:spcPct val="100000"/>
              </a:lnSpc>
            </a:pPr>
            <a:r>
              <a:rPr lang="nl-NL" sz="3100" b="1" dirty="0"/>
              <a:t>Omgevingsvisie 2050 = basis voor ingrijpende veranderingen</a:t>
            </a:r>
          </a:p>
          <a:p>
            <a:pPr rtl="0">
              <a:lnSpc>
                <a:spcPct val="100000"/>
              </a:lnSpc>
            </a:pPr>
            <a:r>
              <a:rPr lang="nl-NL" sz="3100" b="1" dirty="0"/>
              <a:t>De Omgevingsvisie verdient kritische reflectie</a:t>
            </a:r>
          </a:p>
          <a:p>
            <a:pPr rtl="0">
              <a:lnSpc>
                <a:spcPct val="100000"/>
              </a:lnSpc>
            </a:pPr>
            <a:r>
              <a:rPr lang="nl-NL" sz="3100" b="1" dirty="0"/>
              <a:t>Het waarom van bepaalde keuzes vergt meer uitleg en verantwoording</a:t>
            </a:r>
          </a:p>
          <a:p>
            <a:pPr rtl="0">
              <a:lnSpc>
                <a:spcPct val="100000"/>
              </a:lnSpc>
            </a:pPr>
            <a:r>
              <a:rPr lang="nl-NL" sz="3100" b="1" dirty="0"/>
              <a:t>Samen zijn we sterker</a:t>
            </a:r>
          </a:p>
          <a:p>
            <a:pPr rtl="0">
              <a:lnSpc>
                <a:spcPct val="100000"/>
              </a:lnSpc>
            </a:pPr>
            <a:r>
              <a:rPr lang="nl-NL" sz="3100" b="1" dirty="0" err="1"/>
              <a:t>Wijkoverstijgend</a:t>
            </a:r>
            <a:r>
              <a:rPr lang="nl-NL" sz="3100" b="1" dirty="0"/>
              <a:t> en </a:t>
            </a:r>
            <a:r>
              <a:rPr lang="nl-NL" sz="3100" b="1" dirty="0" err="1"/>
              <a:t>stadsbreed</a:t>
            </a:r>
            <a:r>
              <a:rPr lang="nl-NL" sz="3100" b="1" dirty="0"/>
              <a:t> kijken</a:t>
            </a:r>
          </a:p>
          <a:p>
            <a:pPr rtl="0">
              <a:lnSpc>
                <a:spcPct val="100000"/>
              </a:lnSpc>
            </a:pPr>
            <a:r>
              <a:rPr lang="nl-NL" sz="3100" b="1" dirty="0"/>
              <a:t>Elkaars kennis en expertise benutten</a:t>
            </a:r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B5CEABB6-07DC-46E8-9B57-56EC44A396E5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3"/>
            <a:ext cx="5864352" cy="5439264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dirty="0"/>
              <a:t>Welke wijken?</a:t>
            </a:r>
            <a:br>
              <a:rPr lang="nl-NL" dirty="0"/>
            </a:br>
            <a:br>
              <a:rPr lang="nl-NL" dirty="0"/>
            </a:br>
            <a:r>
              <a:rPr lang="nl-NL" sz="2400" dirty="0"/>
              <a:t>- Havenkwartier</a:t>
            </a:r>
            <a:br>
              <a:rPr lang="nl-NL" sz="2400" dirty="0"/>
            </a:br>
            <a:r>
              <a:rPr lang="nl-NL" sz="2400" dirty="0"/>
              <a:t>- Scheveningen Dorp</a:t>
            </a:r>
            <a:br>
              <a:rPr lang="nl-NL" sz="2400" dirty="0"/>
            </a:br>
            <a:r>
              <a:rPr lang="nl-NL" sz="2400" dirty="0"/>
              <a:t>- Scheveningen Noord (o.a.  </a:t>
            </a:r>
            <a:br>
              <a:rPr lang="nl-NL" sz="2400" dirty="0"/>
            </a:br>
            <a:r>
              <a:rPr lang="nl-NL" sz="2400" dirty="0"/>
              <a:t>  Belgisch Park)</a:t>
            </a:r>
            <a:br>
              <a:rPr lang="nl-NL" sz="2400" dirty="0"/>
            </a:br>
            <a:r>
              <a:rPr lang="nl-NL" sz="2400" dirty="0"/>
              <a:t>- </a:t>
            </a:r>
            <a:r>
              <a:rPr lang="nl-NL" sz="2400" dirty="0" err="1"/>
              <a:t>Duttendel</a:t>
            </a:r>
            <a:r>
              <a:rPr lang="nl-NL" sz="2400" dirty="0"/>
              <a:t>/</a:t>
            </a:r>
            <a:r>
              <a:rPr lang="nl-NL" sz="2400" dirty="0" err="1"/>
              <a:t>wittebrug</a:t>
            </a:r>
            <a:br>
              <a:rPr lang="nl-NL" sz="2400" dirty="0"/>
            </a:br>
            <a:r>
              <a:rPr lang="nl-NL" sz="2400" dirty="0"/>
              <a:t>- van </a:t>
            </a:r>
            <a:r>
              <a:rPr lang="nl-NL" sz="2400" dirty="0" err="1"/>
              <a:t>stolkpark</a:t>
            </a:r>
            <a:br>
              <a:rPr lang="nl-NL" sz="2400" dirty="0"/>
            </a:br>
            <a:r>
              <a:rPr lang="nl-NL" sz="2400" dirty="0"/>
              <a:t>- Statenkwartier</a:t>
            </a:r>
            <a:br>
              <a:rPr lang="nl-NL" sz="2400" dirty="0"/>
            </a:br>
            <a:r>
              <a:rPr lang="nl-NL" sz="2400" dirty="0"/>
              <a:t>- zorgvliet</a:t>
            </a:r>
            <a:br>
              <a:rPr lang="nl-NL" sz="2400" dirty="0"/>
            </a:br>
            <a:r>
              <a:rPr lang="nl-NL" sz="2400" dirty="0"/>
              <a:t>- duinoord</a:t>
            </a:r>
            <a:br>
              <a:rPr lang="nl-NL" dirty="0"/>
            </a:br>
            <a:endParaRPr lang="nl-NL" dirty="0"/>
          </a:p>
        </p:txBody>
      </p:sp>
      <p:pic>
        <p:nvPicPr>
          <p:cNvPr id="10" name="Tijdelijke aanduiding voor afbeelding 9" descr="Een persoon die naar een computer glimlacht">
            <a:extLst>
              <a:ext uri="{FF2B5EF4-FFF2-40B4-BE49-F238E27FC236}">
                <a16:creationId xmlns:a16="http://schemas.microsoft.com/office/drawing/2014/main" id="{0E7DFFA9-9901-3CE7-AAC2-C1754C65B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" r="18"/>
          <a:stretch/>
        </p:blipFill>
        <p:spPr>
          <a:xfrm>
            <a:off x="7625969" y="-9144"/>
            <a:ext cx="4581525" cy="6602413"/>
          </a:xfrm>
        </p:spPr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Nervositeit overkomen</a:t>
            </a:r>
          </a:p>
        </p:txBody>
      </p:sp>
      <p:pic>
        <p:nvPicPr>
          <p:cNvPr id="12" name="Tijdelijke aanduiding voor afbeelding 11" descr="Een persoon in een geel shirt">
            <a:extLst>
              <a:ext uri="{FF2B5EF4-FFF2-40B4-BE49-F238E27FC236}">
                <a16:creationId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3" r="33"/>
          <a:stretch/>
        </p:blipFill>
        <p:spPr>
          <a:xfrm>
            <a:off x="-15240" y="-15240"/>
            <a:ext cx="4581525" cy="660241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84320"/>
            <a:ext cx="5864225" cy="236283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Strategieën om vertrouwen op te bouwen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68EB9A-FF43-2B94-F539-56419341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366" y="0"/>
            <a:ext cx="6829186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 sz="3600" dirty="0"/>
              <a:t>Proces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2072639"/>
            <a:ext cx="9159927" cy="3877399"/>
          </a:xfrm>
        </p:spPr>
        <p:txBody>
          <a:bodyPr rtlCol="0">
            <a:normAutofit fontScale="92500" lnSpcReduction="10000"/>
          </a:bodyPr>
          <a:lstStyle>
            <a:defPPr>
              <a:defRPr lang="nl-NL"/>
            </a:defPPr>
          </a:lstStyle>
          <a:p>
            <a:pPr rtl="0">
              <a:lnSpc>
                <a:spcPct val="100000"/>
              </a:lnSpc>
            </a:pPr>
            <a:r>
              <a:rPr lang="nl-NL" sz="2800" dirty="0"/>
              <a:t>12 december 2024 startbijeenkomst op initiatief van wijkoverleg Statenkwartier</a:t>
            </a:r>
          </a:p>
          <a:p>
            <a:pPr rtl="0">
              <a:lnSpc>
                <a:spcPct val="100000"/>
              </a:lnSpc>
            </a:pPr>
            <a:r>
              <a:rPr lang="nl-NL" sz="2800" dirty="0"/>
              <a:t>Thema’s benoemd en werk verdeeld</a:t>
            </a:r>
          </a:p>
          <a:p>
            <a:pPr rtl="0">
              <a:lnSpc>
                <a:spcPct val="100000"/>
              </a:lnSpc>
            </a:pPr>
            <a:r>
              <a:rPr lang="nl-NL" sz="2800" dirty="0"/>
              <a:t>In totaal 6 vergaderingen </a:t>
            </a:r>
          </a:p>
          <a:p>
            <a:pPr rtl="0">
              <a:lnSpc>
                <a:spcPct val="100000"/>
              </a:lnSpc>
            </a:pPr>
            <a:r>
              <a:rPr lang="nl-NL" sz="2800" dirty="0"/>
              <a:t>Analysesessie Omgevingsvisie </a:t>
            </a:r>
          </a:p>
          <a:p>
            <a:pPr rtl="0">
              <a:lnSpc>
                <a:spcPct val="100000"/>
              </a:lnSpc>
            </a:pPr>
            <a:r>
              <a:rPr lang="nl-NL" sz="2800" dirty="0"/>
              <a:t>Commissie groen en natuur</a:t>
            </a:r>
          </a:p>
          <a:p>
            <a:pPr rtl="0">
              <a:lnSpc>
                <a:spcPct val="100000"/>
              </a:lnSpc>
            </a:pPr>
            <a:r>
              <a:rPr lang="nl-NL" sz="2800" dirty="0"/>
              <a:t>Tekstbijdragen geleverd vanuit 6 wijken</a:t>
            </a:r>
          </a:p>
          <a:p>
            <a:pPr rtl="0">
              <a:lnSpc>
                <a:spcPct val="100000"/>
              </a:lnSpc>
            </a:pPr>
            <a:r>
              <a:rPr lang="nl-NL" sz="2800" dirty="0"/>
              <a:t>Eindredacteur en eindredactiecommissie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B5CEABB6-07DC-46E8-9B57-56EC44A396E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8E988EA-231C-4813-F94F-442A450CD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2975">
            <a:off x="4883131" y="211662"/>
            <a:ext cx="5023764" cy="70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rtlCol="0"/>
          <a:lstStyle>
            <a:defPPr>
              <a:defRPr lang="nl-NL"/>
            </a:defPPr>
          </a:lstStyle>
          <a:p>
            <a:pPr algn="ctr" rtl="0"/>
            <a:r>
              <a:rPr lang="nl-NL" dirty="0"/>
              <a:t>Thema’s zienswijze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25" y="1712890"/>
            <a:ext cx="5379076" cy="4765183"/>
          </a:xfrm>
        </p:spPr>
        <p:txBody>
          <a:bodyPr rtlCol="0">
            <a:normAutofit fontScale="92500" lnSpcReduction="20000"/>
          </a:bodyPr>
          <a:lstStyle>
            <a:defPPr>
              <a:defRPr lang="nl-NL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Waardering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Groei: ja, maar hoe en hoeveel?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Stapeling ambities haalbaar? Prioritering, uitleg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Onvoldoende vertaling stedelijke ambities naar stadsdelen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Input visie voor Haven, Dorp, Badplaats, Internationale zone, mobiliteit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Input visie groen en natuur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600" dirty="0"/>
              <a:t>Energietransitie: 2030 of 2050?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E5B1204-B9F7-0D66-EBAA-9265C1E35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6152" y="1712890"/>
            <a:ext cx="5379076" cy="4262907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400" dirty="0"/>
              <a:t>Cultureel erfgoed (waarborgen bestaande </a:t>
            </a:r>
            <a:r>
              <a:rPr lang="nl-NL" sz="2400" dirty="0" err="1"/>
              <a:t>stedebouwkundige</a:t>
            </a:r>
            <a:r>
              <a:rPr lang="nl-NL" sz="2400" dirty="0"/>
              <a:t> kwaliteiten): zorgvuldigheid bij aanpassing spelregels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400" dirty="0"/>
              <a:t>Input voor proces totstandkoming stadsdeelvisies: participatie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l-NL" sz="2400" dirty="0"/>
              <a:t>Meer duidelijkheid over Omgevingsplan: hoe, wanneer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B5CEABB6-07DC-46E8-9B57-56EC44A396E5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Vragen en discussie 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493_TF16411248_Win32" id="{D9CCA8AB-AD97-4156-BA74-3612115DE233}" vid="{4757CCFA-E3B9-4E9A-BBFD-2563C4217A7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{B8DB19FA-EC6E-4556-A004-9743AD7CFE73}tf16411248_win32</Template>
  <TotalTime>169</TotalTime>
  <Words>234</Words>
  <Application>Microsoft Office PowerPoint</Application>
  <PresentationFormat>Breedbeeld</PresentationFormat>
  <Paragraphs>45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Avenir Next LT Pro Light</vt:lpstr>
      <vt:lpstr>Calibri</vt:lpstr>
      <vt:lpstr>Posterama</vt:lpstr>
      <vt:lpstr>Aangepast</vt:lpstr>
      <vt:lpstr>Gezamenlijke Zienswijze Omgevingsvisie 2050  bewonersorganisaties stadsdeel Scheveningen </vt:lpstr>
      <vt:lpstr>Waarom een (gezamenlijke) zienswijze?</vt:lpstr>
      <vt:lpstr>Welke wijken?  - Havenkwartier - Scheveningen Dorp - Scheveningen Noord (o.a.     Belgisch Park) - Duttendel/wittebrug - van stolkpark - Statenkwartier - zorgvliet - duinoord </vt:lpstr>
      <vt:lpstr>Nervositeit overkomen</vt:lpstr>
      <vt:lpstr>Proces</vt:lpstr>
      <vt:lpstr>PowerPoint-presentatie</vt:lpstr>
      <vt:lpstr>Thema’s zienswijze</vt:lpstr>
      <vt:lpstr>Vragen en discussie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 van Putten</dc:creator>
  <cp:lastModifiedBy>Rob van Putten</cp:lastModifiedBy>
  <cp:revision>1</cp:revision>
  <dcterms:created xsi:type="dcterms:W3CDTF">2025-05-21T08:19:37Z</dcterms:created>
  <dcterms:modified xsi:type="dcterms:W3CDTF">2025-05-21T11:09:26Z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